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handoutMasterIdLst>
    <p:handoutMasterId r:id="rId22"/>
  </p:handout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60" r:id="rId14"/>
    <p:sldId id="261" r:id="rId15"/>
    <p:sldId id="263" r:id="rId16"/>
    <p:sldId id="264" r:id="rId17"/>
    <p:sldId id="268" r:id="rId18"/>
    <p:sldId id="269" r:id="rId19"/>
    <p:sldId id="270" r:id="rId20"/>
    <p:sldId id="28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67" autoAdjust="0"/>
    <p:restoredTop sz="86475" autoAdjust="0"/>
  </p:normalViewPr>
  <p:slideViewPr>
    <p:cSldViewPr>
      <p:cViewPr varScale="1">
        <p:scale>
          <a:sx n="79" d="100"/>
          <a:sy n="79" d="100"/>
        </p:scale>
        <p:origin x="-158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25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606CED-4F81-44E0-927E-0E50C1CF936B}" type="datetimeFigureOut">
              <a:rPr lang="en-US" smtClean="0"/>
              <a:t>10/11/2013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E6892-5EAF-4C90-8BBC-B4FA60C4D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7402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E418-B3E0-438D-8884-5B3DFDCFB6B8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63001-C837-4A0B-9E8C-2A4080064F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E418-B3E0-438D-8884-5B3DFDCFB6B8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63001-C837-4A0B-9E8C-2A4080064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E418-B3E0-438D-8884-5B3DFDCFB6B8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2263001-C837-4A0B-9E8C-2A4080064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E418-B3E0-438D-8884-5B3DFDCFB6B8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63001-C837-4A0B-9E8C-2A4080064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E418-B3E0-438D-8884-5B3DFDCFB6B8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63001-C837-4A0B-9E8C-2A4080064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E418-B3E0-438D-8884-5B3DFDCFB6B8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63001-C837-4A0B-9E8C-2A4080064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E418-B3E0-438D-8884-5B3DFDCFB6B8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63001-C837-4A0B-9E8C-2A4080064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E418-B3E0-438D-8884-5B3DFDCFB6B8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63001-C837-4A0B-9E8C-2A4080064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E418-B3E0-438D-8884-5B3DFDCFB6B8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63001-C837-4A0B-9E8C-2A4080064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E418-B3E0-438D-8884-5B3DFDCFB6B8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63001-C837-4A0B-9E8C-2A4080064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E418-B3E0-438D-8884-5B3DFDCFB6B8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63001-C837-4A0B-9E8C-2A4080064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934E418-B3E0-438D-8884-5B3DFDCFB6B8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2263001-C837-4A0B-9E8C-2A4080064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4.png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4.png"/><Relationship Id="rId5" Type="http://schemas.openxmlformats.org/officeDocument/2006/relationships/image" Target="../media/image11.jpeg"/><Relationship Id="rId4" Type="http://schemas.openxmlformats.org/officeDocument/2006/relationships/hyperlink" Target="http://www.youtube.com/watch?v=FXaJgsMAuGI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5" Type="http://schemas.openxmlformats.org/officeDocument/2006/relationships/image" Target="../media/image4.pn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Resilience &amp; Healing for the Helper</a:t>
            </a:r>
            <a:br>
              <a:rPr lang="en-US" sz="3200" dirty="0" smtClean="0"/>
            </a:br>
            <a:r>
              <a:rPr lang="en-US" sz="3200" dirty="0" smtClean="0"/>
              <a:t>Mindful Responses to Ego Depletion </a:t>
            </a:r>
            <a:endParaRPr lang="en-US" sz="3200" dirty="0"/>
          </a:p>
        </p:txBody>
      </p:sp>
      <p:pic>
        <p:nvPicPr>
          <p:cNvPr id="6" name="Picture 8" descr="http://alum.mit.edu/pages/sliceofmit/files/2009/04/chocolate-truff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319236"/>
            <a:ext cx="4267200" cy="3316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58" name="Picture 2" descr="http://lacomunidad.elpais.com/blogfiles/miguelangel-sankar/mindfulness-istock-pr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1828800"/>
            <a:ext cx="4042149" cy="2819400"/>
          </a:xfrm>
          <a:prstGeom prst="rect">
            <a:avLst/>
          </a:prstGeom>
          <a:noFill/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433"/>
    </mc:Choice>
    <mc:Fallback>
      <p:transition spd="slow" advTm="1004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Resilience: A natural property of people</a:t>
            </a:r>
          </a:p>
          <a:p>
            <a:pPr lvl="1"/>
            <a:r>
              <a:rPr lang="en-US" dirty="0" smtClean="0"/>
              <a:t>“Ordinary Magic”</a:t>
            </a:r>
          </a:p>
          <a:p>
            <a:endParaRPr lang="en-US" dirty="0" smtClean="0"/>
          </a:p>
          <a:p>
            <a:r>
              <a:rPr lang="en-US" dirty="0" smtClean="0"/>
              <a:t>Resilience is the norm, not the exception</a:t>
            </a:r>
          </a:p>
          <a:p>
            <a:pPr lvl="1"/>
            <a:r>
              <a:rPr lang="en-US" dirty="0" smtClean="0"/>
              <a:t>Most people:</a:t>
            </a:r>
          </a:p>
          <a:p>
            <a:pPr lvl="2"/>
            <a:r>
              <a:rPr lang="en-US" dirty="0" smtClean="0"/>
              <a:t>“See the Silver Lining”</a:t>
            </a:r>
          </a:p>
          <a:p>
            <a:pPr lvl="2"/>
            <a:r>
              <a:rPr lang="en-US" dirty="0" smtClean="0"/>
              <a:t>“Discover what really matters”</a:t>
            </a:r>
          </a:p>
          <a:p>
            <a:pPr lvl="2"/>
            <a:r>
              <a:rPr lang="en-US" dirty="0" smtClean="0"/>
              <a:t>“Uncover hidden strengths”</a:t>
            </a:r>
          </a:p>
          <a:p>
            <a:pPr lvl="1"/>
            <a:r>
              <a:rPr lang="en-US" dirty="0" smtClean="0"/>
              <a:t>Most cities:</a:t>
            </a:r>
          </a:p>
          <a:p>
            <a:pPr lvl="2"/>
            <a:r>
              <a:rPr lang="en-US" dirty="0" smtClean="0"/>
              <a:t>“Cooperate and Bond”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 smtClean="0"/>
              <a:t>Resilience &amp; Healing</a:t>
            </a:r>
            <a:endParaRPr lang="en-US" sz="44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13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970"/>
    </mc:Choice>
    <mc:Fallback>
      <p:transition spd="slow" advTm="110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Resilience = Successful Adaptation to Adversity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/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A quality that people have to one extent or another (i.e. Resilient People)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Two Factor Model of Resilience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Recovery (How well people bounce back and recover from challenge; i.e. loss of equilibrium      regained equilibrium)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Sustainability (Capacity of people to continue forward in the face of adversity; i.e. not lose equilibrium)</a:t>
            </a:r>
            <a:endParaRPr lang="en-US" dirty="0"/>
          </a:p>
        </p:txBody>
      </p:sp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algn="ctr"/>
            <a:r>
              <a:rPr lang="en-US" sz="4400" dirty="0" smtClean="0"/>
              <a:t>Resilience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344653" y="4307305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6400800" y="4720389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01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084"/>
    </mc:Choice>
    <mc:Fallback>
      <p:transition spd="slow" advTm="990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Clr>
                <a:schemeClr val="accent3"/>
              </a:buClr>
              <a:defRPr/>
            </a:pPr>
            <a:r>
              <a:rPr lang="en-US" dirty="0" smtClean="0"/>
              <a:t>Recovery from Current Adversity: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You Lose Equilibrium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Go through a process of recovery (exercise resilience)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Return to Equilibrium (and previous level of Sustainability)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/>
          </a:p>
          <a:p>
            <a:r>
              <a:rPr lang="en-US" dirty="0"/>
              <a:t>Sustained Individual Resilience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/>
              <a:t>The amount of stress that a person can endure without a fundamental change in capacity to pursue aims that give life </a:t>
            </a:r>
            <a:r>
              <a:rPr lang="en-US" dirty="0" smtClean="0"/>
              <a:t>meaning</a:t>
            </a:r>
            <a:endParaRPr lang="en-US" dirty="0"/>
          </a:p>
          <a:p>
            <a:pPr lvl="1"/>
            <a:r>
              <a:rPr lang="en-US" dirty="0"/>
              <a:t>Sustainability = Preserving valuable engagements in life’s tasks at work, play, and in social relations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dirty="0" smtClean="0"/>
              <a:t>Resilience in Two Factors</a:t>
            </a:r>
            <a:endParaRPr lang="en-US" sz="36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67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0287"/>
    </mc:Choice>
    <mc:Fallback>
      <p:transition spd="slow" advTm="170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Loss of Equilibrium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You can only exercise Resilience skills if you are AWARE that you’ve lost Equilibrium (or are in danger of losing Equilibrium)</a:t>
            </a:r>
          </a:p>
          <a:p>
            <a:endParaRPr lang="en-US" dirty="0"/>
          </a:p>
          <a:p>
            <a:r>
              <a:rPr lang="en-US" dirty="0" smtClean="0"/>
              <a:t>Loss of Equilibrium, in the Context of “Work,” is called “Burnout”</a:t>
            </a:r>
          </a:p>
          <a:p>
            <a:pPr lvl="1"/>
            <a:r>
              <a:rPr lang="en-US" dirty="0" smtClean="0"/>
              <a:t>Long term exhaustion and diminished interest in work</a:t>
            </a:r>
          </a:p>
          <a:p>
            <a:pPr lvl="1"/>
            <a:endParaRPr lang="en-US" dirty="0"/>
          </a:p>
          <a:p>
            <a:r>
              <a:rPr lang="en-US" dirty="0" smtClean="0"/>
              <a:t>Burnout is caused by being in a consistent state of Ego Depletion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13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8380"/>
    </mc:Choice>
    <mc:Fallback>
      <p:transition spd="slow" advTm="128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Overload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 Demands</a:t>
            </a:r>
          </a:p>
          <a:p>
            <a:endParaRPr lang="en-US" dirty="0" smtClean="0"/>
          </a:p>
          <a:p>
            <a:r>
              <a:rPr lang="en-US" dirty="0" smtClean="0"/>
              <a:t>Distractions</a:t>
            </a:r>
          </a:p>
          <a:p>
            <a:endParaRPr lang="en-US" dirty="0" smtClean="0"/>
          </a:p>
          <a:p>
            <a:r>
              <a:rPr lang="en-US" dirty="0" smtClean="0"/>
              <a:t>Noise</a:t>
            </a:r>
          </a:p>
          <a:p>
            <a:endParaRPr lang="en-US" dirty="0" smtClean="0"/>
          </a:p>
          <a:p>
            <a:r>
              <a:rPr lang="en-US" dirty="0" smtClean="0"/>
              <a:t>What else causes </a:t>
            </a:r>
          </a:p>
          <a:p>
            <a:pPr>
              <a:buNone/>
            </a:pPr>
            <a:r>
              <a:rPr lang="en-US" dirty="0" smtClean="0"/>
              <a:t>	overload to you?</a:t>
            </a:r>
            <a:endParaRPr lang="en-US" dirty="0"/>
          </a:p>
        </p:txBody>
      </p:sp>
      <p:pic>
        <p:nvPicPr>
          <p:cNvPr id="18434" name="Picture 2" descr="http://globalsubtitles.com/wp-content/uploads/2010/09/work-overloa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1524000"/>
            <a:ext cx="4714875" cy="4714876"/>
          </a:xfrm>
          <a:prstGeom prst="rect">
            <a:avLst/>
          </a:prstGeom>
          <a:noFill/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60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414"/>
    </mc:Choice>
    <mc:Fallback>
      <p:transition spd="slow" advTm="81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Have you ever felt stuck?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Too many decisions</a:t>
            </a:r>
          </a:p>
          <a:p>
            <a:endParaRPr lang="en-US" dirty="0" smtClean="0"/>
          </a:p>
          <a:p>
            <a:r>
              <a:rPr lang="en-US" dirty="0" smtClean="0"/>
              <a:t>Too many demands</a:t>
            </a:r>
          </a:p>
          <a:p>
            <a:endParaRPr lang="en-US" dirty="0" smtClean="0"/>
          </a:p>
          <a:p>
            <a:r>
              <a:rPr lang="en-US" dirty="0" smtClean="0"/>
              <a:t>HALT</a:t>
            </a:r>
          </a:p>
          <a:p>
            <a:pPr lvl="1"/>
            <a:r>
              <a:rPr lang="en-US" dirty="0" smtClean="0"/>
              <a:t>Hungry</a:t>
            </a:r>
          </a:p>
          <a:p>
            <a:pPr lvl="1"/>
            <a:r>
              <a:rPr lang="en-US" dirty="0" smtClean="0"/>
              <a:t>Angry</a:t>
            </a:r>
          </a:p>
          <a:p>
            <a:pPr lvl="1"/>
            <a:r>
              <a:rPr lang="en-US" dirty="0" smtClean="0"/>
              <a:t>Lonely</a:t>
            </a:r>
          </a:p>
          <a:p>
            <a:pPr lvl="1"/>
            <a:r>
              <a:rPr lang="en-US" dirty="0" smtClean="0"/>
              <a:t>Tired</a:t>
            </a:r>
            <a:endParaRPr lang="en-US" dirty="0"/>
          </a:p>
        </p:txBody>
      </p:sp>
      <p:pic>
        <p:nvPicPr>
          <p:cNvPr id="124930" name="Picture 2" descr="http://simplelifehabits.com/wp-content/uploads/2011/08/stres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200400"/>
            <a:ext cx="3810000" cy="2857500"/>
          </a:xfrm>
          <a:prstGeom prst="rect">
            <a:avLst/>
          </a:prstGeom>
          <a:noFill/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488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536"/>
    </mc:Choice>
    <mc:Fallback>
      <p:transition spd="slow" advTm="46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You’ve been EGO DEPLETED!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Ego: The capacity to be self aware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Aware of external events</a:t>
            </a:r>
          </a:p>
          <a:p>
            <a:pPr lvl="2"/>
            <a:r>
              <a:rPr lang="en-US" dirty="0" smtClean="0"/>
              <a:t>Environmental Demands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Aware of internal events</a:t>
            </a:r>
          </a:p>
          <a:p>
            <a:pPr lvl="2"/>
            <a:r>
              <a:rPr lang="en-US" dirty="0" smtClean="0"/>
              <a:t>Feelings, Emotions, Thoughts, </a:t>
            </a:r>
          </a:p>
          <a:p>
            <a:pPr lvl="3">
              <a:buNone/>
            </a:pPr>
            <a:r>
              <a:rPr lang="en-US" dirty="0" smtClean="0"/>
              <a:t>and Sensations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Able to Self-Regulate Responses</a:t>
            </a:r>
          </a:p>
          <a:p>
            <a:pPr lvl="2"/>
            <a:r>
              <a:rPr lang="en-US" dirty="0" smtClean="0"/>
              <a:t>Affective, Behavioral, Cognitive</a:t>
            </a:r>
            <a:endParaRPr lang="en-US" dirty="0"/>
          </a:p>
        </p:txBody>
      </p:sp>
      <p:pic>
        <p:nvPicPr>
          <p:cNvPr id="125954" name="Picture 2" descr="http://www.aucca.com/www/Images/success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2057400"/>
            <a:ext cx="2800350" cy="3190876"/>
          </a:xfrm>
          <a:prstGeom prst="rect">
            <a:avLst/>
          </a:prstGeom>
          <a:noFill/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13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179"/>
    </mc:Choice>
    <mc:Fallback>
      <p:transition spd="slow" advTm="151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You’ve been EGO DEPLETED!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Self-Regulation is “WILLPOWER”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Willpower: The ability to alter Affect, Behavior, Cognition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Willpower is a FINITE RESOURCE</a:t>
            </a:r>
          </a:p>
          <a:p>
            <a:endParaRPr lang="en-US" dirty="0" smtClean="0"/>
          </a:p>
          <a:p>
            <a:r>
              <a:rPr lang="en-US" dirty="0" smtClean="0"/>
              <a:t>It can be DEPLETED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73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740"/>
    </mc:Choice>
    <mc:Fallback>
      <p:transition spd="slow" advTm="48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THIS is what Will Power looks like!</a:t>
            </a:r>
            <a:endParaRPr lang="en-US" sz="3200" dirty="0"/>
          </a:p>
        </p:txBody>
      </p:sp>
      <p:pic>
        <p:nvPicPr>
          <p:cNvPr id="4" name="Picture 2" descr="http://sureshnair.net/wp-content/uploads/2010/01/willpower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243736"/>
            <a:ext cx="8229600" cy="5629970"/>
          </a:xfrm>
          <a:prstGeom prst="rect">
            <a:avLst/>
          </a:prstGeom>
          <a:noFill/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14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281"/>
    </mc:Choice>
    <mc:Fallback>
      <p:transition spd="slow" advTm="26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Ego Depletion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Effort</a:t>
            </a:r>
          </a:p>
          <a:p>
            <a:pPr lvl="1"/>
            <a:r>
              <a:rPr lang="en-US" dirty="0" smtClean="0"/>
              <a:t>It just feels harder to do anything</a:t>
            </a:r>
          </a:p>
          <a:p>
            <a:endParaRPr lang="en-US" dirty="0" smtClean="0"/>
          </a:p>
          <a:p>
            <a:r>
              <a:rPr lang="en-US" dirty="0" smtClean="0"/>
              <a:t>Perceived Difficulty</a:t>
            </a:r>
          </a:p>
          <a:p>
            <a:pPr lvl="1"/>
            <a:r>
              <a:rPr lang="en-US" dirty="0" smtClean="0"/>
              <a:t>And everything looks harder to do</a:t>
            </a:r>
          </a:p>
          <a:p>
            <a:endParaRPr lang="en-US" dirty="0" smtClean="0"/>
          </a:p>
          <a:p>
            <a:r>
              <a:rPr lang="en-US" dirty="0" smtClean="0"/>
              <a:t>Negative Affect</a:t>
            </a:r>
          </a:p>
          <a:p>
            <a:pPr lvl="1"/>
            <a:r>
              <a:rPr lang="en-US" dirty="0" smtClean="0"/>
              <a:t>And you feel angry, sad, ashamed, afraid too easily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Subjective Fatigue</a:t>
            </a:r>
          </a:p>
          <a:p>
            <a:pPr lvl="1"/>
            <a:r>
              <a:rPr lang="en-US" dirty="0" smtClean="0"/>
              <a:t>Tired, no energy left in your body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Blood Glucose Levels</a:t>
            </a:r>
          </a:p>
          <a:p>
            <a:pPr lvl="1"/>
            <a:r>
              <a:rPr lang="en-US" dirty="0" smtClean="0"/>
              <a:t>Are depressed in this mind-state, especially brain blood-glucose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00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8837"/>
    </mc:Choice>
    <mc:Fallback>
      <p:transition spd="slow" advTm="1888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Ego Replenishment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Catch the Slide!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Practice Mindfulness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Cultivate Acceptance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Develop Skillful Means</a:t>
            </a:r>
            <a:endParaRPr lang="en-US" dirty="0"/>
          </a:p>
        </p:txBody>
      </p:sp>
      <p:pic>
        <p:nvPicPr>
          <p:cNvPr id="25602" name="Picture 2" descr="http://sapplanning.files.wordpress.com/2009/05/gro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1371600"/>
            <a:ext cx="3429000" cy="4572000"/>
          </a:xfrm>
          <a:prstGeom prst="rect">
            <a:avLst/>
          </a:prstGeom>
          <a:noFill/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3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704"/>
    </mc:Choice>
    <mc:Fallback>
      <p:transition spd="slow" advTm="1037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Mindfulness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capacity to be fully present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Noticing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Non-Judgmentally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With Authenticity</a:t>
            </a:r>
            <a:endParaRPr lang="en-US" dirty="0"/>
          </a:p>
        </p:txBody>
      </p:sp>
      <p:pic>
        <p:nvPicPr>
          <p:cNvPr id="1026" name="Picture 2" descr="http://www.diy-stress-relief.com/images/mindfulness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962400"/>
            <a:ext cx="4048125" cy="2686051"/>
          </a:xfrm>
          <a:prstGeom prst="rect">
            <a:avLst/>
          </a:prstGeom>
          <a:noFill/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748"/>
    </mc:Choice>
    <mc:Fallback>
      <p:transition spd="slow" advTm="697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Mindfulness &amp; Acceptance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The awareness that emerges through paying attention on purpose, in the present moment, and non-judgmentally to the unfolding of experience moment to moment (</a:t>
            </a:r>
            <a:r>
              <a:rPr lang="en-US" dirty="0" err="1" smtClean="0"/>
              <a:t>Kabat-Zinn</a:t>
            </a:r>
            <a:r>
              <a:rPr lang="en-US" dirty="0" smtClean="0"/>
              <a:t>, 2003)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Non-judgmental observation of the ongoing stream of internal and external stimuli as they arise (Baer, 2003)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Acceptance = Non-Evaluative Awareness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459"/>
    </mc:Choice>
    <mc:Fallback>
      <p:transition spd="slow" advTm="754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Focused Attention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Notice!!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Watch this video Mindfully</a:t>
            </a:r>
          </a:p>
          <a:p>
            <a:endParaRPr lang="en-US" dirty="0" smtClean="0"/>
          </a:p>
          <a:p>
            <a:r>
              <a:rPr lang="en-US" dirty="0" smtClean="0">
                <a:hlinkClick r:id="rId4"/>
              </a:rPr>
              <a:t>http://www.youtube.com/watch?v=FXaJgsMAuGI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482" name="Picture 2" descr="http://upload.wikimedia.org/wikipedia/commons/thumb/5/54/Millennium_Force1_CP.JPG/220px-Millennium_Force1_C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1219200"/>
            <a:ext cx="2095500" cy="2790825"/>
          </a:xfrm>
          <a:prstGeom prst="rect">
            <a:avLst/>
          </a:prstGeom>
          <a:noFill/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058"/>
    </mc:Choice>
    <mc:Fallback>
      <p:transition spd="slow" advTm="730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Focused Attention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 happened in your body?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Sensations?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Emotions?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Thoughts?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Behaviors?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Did you feel overloaded?</a:t>
            </a:r>
          </a:p>
        </p:txBody>
      </p:sp>
      <p:pic>
        <p:nvPicPr>
          <p:cNvPr id="19458" name="Picture 2" descr="http://upload.wikimedia.org/wikipedia/en/a/ab/Outline-body-aur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371600"/>
            <a:ext cx="2828925" cy="4714876"/>
          </a:xfrm>
          <a:prstGeom prst="rect">
            <a:avLst/>
          </a:prstGeom>
          <a:noFill/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526"/>
    </mc:Choice>
    <mc:Fallback>
      <p:transition spd="slow" advTm="805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Ego Restoration</a:t>
            </a:r>
            <a:br>
              <a:rPr lang="en-US" dirty="0" smtClean="0"/>
            </a:br>
            <a:r>
              <a:rPr lang="en-US" dirty="0" smtClean="0"/>
              <a:t>Skillful Means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Know the Antidotes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Rest</a:t>
            </a:r>
          </a:p>
          <a:p>
            <a:pPr lvl="2"/>
            <a:r>
              <a:rPr lang="en-US" dirty="0" smtClean="0"/>
              <a:t>Sleep Restores!</a:t>
            </a:r>
          </a:p>
          <a:p>
            <a:pPr lvl="1"/>
            <a:r>
              <a:rPr lang="en-US" dirty="0" smtClean="0"/>
              <a:t>Nutrition</a:t>
            </a:r>
          </a:p>
          <a:p>
            <a:pPr lvl="2"/>
            <a:r>
              <a:rPr lang="en-US" dirty="0" smtClean="0"/>
              <a:t>Glucose Replenishment</a:t>
            </a:r>
          </a:p>
          <a:p>
            <a:pPr lvl="1"/>
            <a:r>
              <a:rPr lang="en-US" dirty="0" smtClean="0"/>
              <a:t>Positive Affect</a:t>
            </a:r>
          </a:p>
          <a:p>
            <a:pPr lvl="2"/>
            <a:r>
              <a:rPr lang="en-US" dirty="0" smtClean="0"/>
              <a:t>Laughter IS the best medicine!</a:t>
            </a:r>
          </a:p>
          <a:p>
            <a:pPr lvl="1"/>
            <a:r>
              <a:rPr lang="en-US" dirty="0" smtClean="0"/>
              <a:t>Exercise</a:t>
            </a:r>
          </a:p>
          <a:p>
            <a:pPr lvl="2"/>
            <a:r>
              <a:rPr lang="en-US" dirty="0" smtClean="0"/>
              <a:t>Balance Rest With Aerobic Exertion</a:t>
            </a:r>
          </a:p>
        </p:txBody>
      </p:sp>
      <p:pic>
        <p:nvPicPr>
          <p:cNvPr id="3074" name="Picture 2" descr="http://citytripvenice.blinkweb.com/uploads.00180735/002338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828800"/>
            <a:ext cx="3657600" cy="2743200"/>
          </a:xfrm>
          <a:prstGeom prst="rect">
            <a:avLst/>
          </a:prstGeom>
          <a:noFill/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5758"/>
    </mc:Choice>
    <mc:Fallback>
      <p:transition spd="slow" advTm="2857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Ego Resilience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build up the “muscle” of ego strength?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Give something up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Choose tasks that require persistence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Establish structure and routine in your life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5919"/>
    </mc:Choice>
    <mc:Fallback>
      <p:transition spd="slow" advTm="185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Surviving Stress</a:t>
            </a:r>
            <a:br>
              <a:rPr lang="en-US" sz="3200" dirty="0" smtClean="0"/>
            </a:br>
            <a:r>
              <a:rPr lang="en-US" sz="3200" dirty="0" smtClean="0"/>
              <a:t>Mindful Responses to Ego Depletion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a hard life sometimes!</a:t>
            </a:r>
          </a:p>
          <a:p>
            <a:endParaRPr lang="en-US" dirty="0" smtClean="0"/>
          </a:p>
          <a:p>
            <a:r>
              <a:rPr lang="en-US" dirty="0" smtClean="0"/>
              <a:t>Learn to be mindful of your mind/body</a:t>
            </a:r>
          </a:p>
          <a:p>
            <a:endParaRPr lang="en-US" dirty="0" smtClean="0"/>
          </a:p>
          <a:p>
            <a:r>
              <a:rPr lang="en-US" dirty="0" smtClean="0"/>
              <a:t>Accept when you’re overwhelmed</a:t>
            </a:r>
          </a:p>
          <a:p>
            <a:endParaRPr lang="en-US" dirty="0" smtClean="0"/>
          </a:p>
          <a:p>
            <a:r>
              <a:rPr lang="en-US" dirty="0" smtClean="0"/>
              <a:t>Know the Antidotes</a:t>
            </a:r>
          </a:p>
          <a:p>
            <a:endParaRPr lang="en-US" dirty="0" smtClean="0"/>
          </a:p>
          <a:p>
            <a:r>
              <a:rPr lang="en-US" dirty="0" smtClean="0"/>
              <a:t>Establish a Practice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520"/>
    </mc:Choice>
    <mc:Fallback>
      <p:transition spd="slow" advTm="115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Final Words…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Guest House, by Rumi</a:t>
            </a:r>
          </a:p>
          <a:p>
            <a:pPr lvl="1"/>
            <a:r>
              <a:rPr lang="en-US" dirty="0" smtClean="0"/>
              <a:t>Radical Acceptance of Life on Life’s Terms</a:t>
            </a:r>
          </a:p>
          <a:p>
            <a:pPr lvl="1"/>
            <a:endParaRPr lang="en-US" dirty="0"/>
          </a:p>
          <a:p>
            <a:r>
              <a:rPr lang="en-US" dirty="0" smtClean="0"/>
              <a:t>3 Simple Rules to Live By</a:t>
            </a:r>
          </a:p>
          <a:p>
            <a:pPr lvl="1"/>
            <a:r>
              <a:rPr lang="en-US" dirty="0" smtClean="0"/>
              <a:t>Bad Things Happen</a:t>
            </a:r>
          </a:p>
          <a:p>
            <a:pPr lvl="1"/>
            <a:r>
              <a:rPr lang="en-US" dirty="0" smtClean="0"/>
              <a:t>Nothing is Permanent</a:t>
            </a:r>
          </a:p>
          <a:p>
            <a:pPr lvl="1"/>
            <a:r>
              <a:rPr lang="en-US" dirty="0" smtClean="0"/>
              <a:t>It’s Not About YOU Anyway!</a:t>
            </a:r>
          </a:p>
          <a:p>
            <a:pPr lvl="1"/>
            <a:endParaRPr lang="en-US" dirty="0"/>
          </a:p>
          <a:p>
            <a:pPr marL="137160" indent="0">
              <a:buNone/>
            </a:pPr>
            <a:r>
              <a:rPr lang="en-US" dirty="0" smtClean="0"/>
              <a:t>James M. Walsh, PhD, LPCMH</a:t>
            </a:r>
          </a:p>
          <a:p>
            <a:pPr marL="137160" indent="0">
              <a:buNone/>
            </a:pPr>
            <a:r>
              <a:rPr lang="en-US" dirty="0" smtClean="0"/>
              <a:t>walshjm54@yahoo.com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821"/>
    </mc:Choice>
    <mc:Fallback>
      <p:transition spd="slow" advTm="1628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263</TotalTime>
  <Words>660</Words>
  <Application>Microsoft Office PowerPoint</Application>
  <PresentationFormat>On-screen Show (4:3)</PresentationFormat>
  <Paragraphs>174</Paragraphs>
  <Slides>20</Slides>
  <Notes>0</Notes>
  <HiddenSlides>0</HiddenSlides>
  <MMClips>20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Apex</vt:lpstr>
      <vt:lpstr>Resilience &amp; Healing for the Helper Mindful Responses to Ego Depletion </vt:lpstr>
      <vt:lpstr>Resilience &amp; Healing</vt:lpstr>
      <vt:lpstr>Resilience</vt:lpstr>
      <vt:lpstr>Resilience in Two Factors</vt:lpstr>
      <vt:lpstr>Loss of Equilibrium</vt:lpstr>
      <vt:lpstr>System Overload</vt:lpstr>
      <vt:lpstr>Have you ever felt stuck?</vt:lpstr>
      <vt:lpstr>You’ve been EGO DEPLETED!</vt:lpstr>
      <vt:lpstr>You’ve been EGO DEPLETED!</vt:lpstr>
      <vt:lpstr>THIS is what Will Power looks like!</vt:lpstr>
      <vt:lpstr>Ego Depletion</vt:lpstr>
      <vt:lpstr>Ego Replenishment</vt:lpstr>
      <vt:lpstr>Mindfulness</vt:lpstr>
      <vt:lpstr>Mindfulness &amp; Acceptance</vt:lpstr>
      <vt:lpstr>Focused Attention Exercise</vt:lpstr>
      <vt:lpstr>Focused Attention Exercise</vt:lpstr>
      <vt:lpstr>Ego Restoration Skillful Means</vt:lpstr>
      <vt:lpstr>Building Ego Resilience</vt:lpstr>
      <vt:lpstr>Surviving Stress Mindful Responses to Ego Depletion </vt:lpstr>
      <vt:lpstr>A Few Final Words…</vt:lpstr>
    </vt:vector>
  </TitlesOfParts>
  <Company>Wilmington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Surviving Stress Mindful Responses to Ego Depletion</dc:title>
  <dc:creator>user</dc:creator>
  <cp:lastModifiedBy>Wilmington University</cp:lastModifiedBy>
  <cp:revision>24</cp:revision>
  <dcterms:created xsi:type="dcterms:W3CDTF">2012-01-24T18:29:18Z</dcterms:created>
  <dcterms:modified xsi:type="dcterms:W3CDTF">2013-10-11T17:27:22Z</dcterms:modified>
</cp:coreProperties>
</file>